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 id="2147483717" r:id="rId2"/>
  </p:sldMasterIdLst>
  <p:sldIdLst>
    <p:sldId id="257" r:id="rId3"/>
    <p:sldId id="258" r:id="rId4"/>
    <p:sldId id="260" r:id="rId5"/>
    <p:sldId id="262" r:id="rId6"/>
    <p:sldId id="263" r:id="rId7"/>
    <p:sldId id="264" r:id="rId8"/>
    <p:sldId id="265" r:id="rId9"/>
    <p:sldId id="266" r:id="rId10"/>
    <p:sldId id="267" r:id="rId11"/>
    <p:sldId id="268" r:id="rId12"/>
    <p:sldId id="270" r:id="rId13"/>
    <p:sldId id="269"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29152E-84E4-43B7-9281-6920904245B8}" v="50" dt="2020-04-01T19:24:35.052"/>
    <p1510:client id="{8F928CBB-3E29-4352-A7A7-E25561BC7D7C}" v="1053" dt="2020-04-03T03:05:18.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0850" autoAdjust="0"/>
  </p:normalViewPr>
  <p:slideViewPr>
    <p:cSldViewPr snapToGrid="0">
      <p:cViewPr varScale="1">
        <p:scale>
          <a:sx n="47" d="100"/>
          <a:sy n="47" d="100"/>
        </p:scale>
        <p:origin x="129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EB6A21-7A4C-4B86-91AA-0A9D87EEED3B}" type="doc">
      <dgm:prSet loTypeId="urn:microsoft.com/office/officeart/2005/8/layout/vProcess5" loCatId="process" qsTypeId="urn:microsoft.com/office/officeart/2005/8/quickstyle/simple2" qsCatId="simple" csTypeId="urn:microsoft.com/office/officeart/2005/8/colors/colorful1" csCatId="colorful"/>
      <dgm:spPr/>
      <dgm:t>
        <a:bodyPr/>
        <a:lstStyle/>
        <a:p>
          <a:endParaRPr lang="en-US"/>
        </a:p>
      </dgm:t>
    </dgm:pt>
    <dgm:pt modelId="{528078D8-27F5-4F8D-B9A0-6AF903A657BA}">
      <dgm:prSet/>
      <dgm:spPr/>
      <dgm:t>
        <a:bodyPr/>
        <a:lstStyle/>
        <a:p>
          <a:r>
            <a:rPr lang="en-GB"/>
            <a:t>Azure Maps (distance API and routing)</a:t>
          </a:r>
          <a:endParaRPr lang="en-US"/>
        </a:p>
      </dgm:t>
    </dgm:pt>
    <dgm:pt modelId="{67A990B2-5489-491D-AD2F-E53806762596}" type="parTrans" cxnId="{7636CF87-8A31-437F-81B2-142B10ACB0F9}">
      <dgm:prSet/>
      <dgm:spPr/>
      <dgm:t>
        <a:bodyPr/>
        <a:lstStyle/>
        <a:p>
          <a:endParaRPr lang="en-US"/>
        </a:p>
      </dgm:t>
    </dgm:pt>
    <dgm:pt modelId="{29167320-9887-4405-A9FE-2D4F1CA700A0}" type="sibTrans" cxnId="{7636CF87-8A31-437F-81B2-142B10ACB0F9}">
      <dgm:prSet/>
      <dgm:spPr/>
      <dgm:t>
        <a:bodyPr/>
        <a:lstStyle/>
        <a:p>
          <a:endParaRPr lang="en-US"/>
        </a:p>
      </dgm:t>
    </dgm:pt>
    <dgm:pt modelId="{6C7A464D-2818-4C62-AEF5-8C36CC860981}">
      <dgm:prSet/>
      <dgm:spPr/>
      <dgm:t>
        <a:bodyPr/>
        <a:lstStyle/>
        <a:p>
          <a:r>
            <a:rPr lang="en-GB"/>
            <a:t>Azure Machine Learning (training modified K-NN)</a:t>
          </a:r>
          <a:endParaRPr lang="en-US"/>
        </a:p>
      </dgm:t>
    </dgm:pt>
    <dgm:pt modelId="{85B41414-1735-40D2-9D01-04F781C5782D}" type="parTrans" cxnId="{B33C126E-C289-4627-ACC8-7B5D47959D5A}">
      <dgm:prSet/>
      <dgm:spPr/>
      <dgm:t>
        <a:bodyPr/>
        <a:lstStyle/>
        <a:p>
          <a:endParaRPr lang="en-US"/>
        </a:p>
      </dgm:t>
    </dgm:pt>
    <dgm:pt modelId="{7F063D4C-FDC2-4CEC-8C1D-495EF79CC651}" type="sibTrans" cxnId="{B33C126E-C289-4627-ACC8-7B5D47959D5A}">
      <dgm:prSet/>
      <dgm:spPr/>
      <dgm:t>
        <a:bodyPr/>
        <a:lstStyle/>
        <a:p>
          <a:endParaRPr lang="en-US"/>
        </a:p>
      </dgm:t>
    </dgm:pt>
    <dgm:pt modelId="{5746524D-1189-42FF-8BCE-18261D80C4EA}">
      <dgm:prSet/>
      <dgm:spPr/>
      <dgm:t>
        <a:bodyPr/>
        <a:lstStyle/>
        <a:p>
          <a:r>
            <a:rPr lang="en-GB"/>
            <a:t>Azure Notebooks (prototyping and data analysis)</a:t>
          </a:r>
          <a:endParaRPr lang="en-US"/>
        </a:p>
      </dgm:t>
    </dgm:pt>
    <dgm:pt modelId="{A6608A9B-5889-4EC6-AF08-1219CA9C8845}" type="parTrans" cxnId="{6081C206-98F2-48E0-9025-073E51C6607F}">
      <dgm:prSet/>
      <dgm:spPr/>
      <dgm:t>
        <a:bodyPr/>
        <a:lstStyle/>
        <a:p>
          <a:endParaRPr lang="en-US"/>
        </a:p>
      </dgm:t>
    </dgm:pt>
    <dgm:pt modelId="{38AE9E4A-86A3-4EA8-83FB-1C67843CD8F6}" type="sibTrans" cxnId="{6081C206-98F2-48E0-9025-073E51C6607F}">
      <dgm:prSet/>
      <dgm:spPr/>
      <dgm:t>
        <a:bodyPr/>
        <a:lstStyle/>
        <a:p>
          <a:endParaRPr lang="en-US"/>
        </a:p>
      </dgm:t>
    </dgm:pt>
    <dgm:pt modelId="{4B59044D-76E1-4F9D-94E5-947C009E108E}">
      <dgm:prSet/>
      <dgm:spPr/>
      <dgm:t>
        <a:bodyPr/>
        <a:lstStyle/>
        <a:p>
          <a:r>
            <a:rPr lang="en-GB"/>
            <a:t>MapBox, Streamlit and Deck.gl for visualization</a:t>
          </a:r>
          <a:endParaRPr lang="en-US"/>
        </a:p>
      </dgm:t>
    </dgm:pt>
    <dgm:pt modelId="{A847B22B-EEED-4420-A1DE-8FB883E2CD91}" type="parTrans" cxnId="{FF313C81-BA57-4B3D-88DB-C1D653055D00}">
      <dgm:prSet/>
      <dgm:spPr/>
      <dgm:t>
        <a:bodyPr/>
        <a:lstStyle/>
        <a:p>
          <a:endParaRPr lang="en-US"/>
        </a:p>
      </dgm:t>
    </dgm:pt>
    <dgm:pt modelId="{3CE3122D-857C-4714-BD12-6C4059C7B2B7}" type="sibTrans" cxnId="{FF313C81-BA57-4B3D-88DB-C1D653055D00}">
      <dgm:prSet/>
      <dgm:spPr/>
      <dgm:t>
        <a:bodyPr/>
        <a:lstStyle/>
        <a:p>
          <a:endParaRPr lang="en-US"/>
        </a:p>
      </dgm:t>
    </dgm:pt>
    <dgm:pt modelId="{9E30FBF7-D381-45F0-9828-9525874F0DD4}">
      <dgm:prSet/>
      <dgm:spPr/>
      <dgm:t>
        <a:bodyPr/>
        <a:lstStyle/>
        <a:p>
          <a:r>
            <a:rPr lang="en-GB"/>
            <a:t>Heroku (Web-based deployment)</a:t>
          </a:r>
          <a:endParaRPr lang="en-US"/>
        </a:p>
      </dgm:t>
    </dgm:pt>
    <dgm:pt modelId="{A626D2A0-99E7-4171-9548-833B4E5EA9A2}" type="parTrans" cxnId="{567C219B-5153-4BD9-99C8-72F3C25D9126}">
      <dgm:prSet/>
      <dgm:spPr/>
      <dgm:t>
        <a:bodyPr/>
        <a:lstStyle/>
        <a:p>
          <a:endParaRPr lang="en-US"/>
        </a:p>
      </dgm:t>
    </dgm:pt>
    <dgm:pt modelId="{D18AE9ED-1757-47E0-8ADD-356333A67091}" type="sibTrans" cxnId="{567C219B-5153-4BD9-99C8-72F3C25D9126}">
      <dgm:prSet/>
      <dgm:spPr/>
      <dgm:t>
        <a:bodyPr/>
        <a:lstStyle/>
        <a:p>
          <a:endParaRPr lang="en-US"/>
        </a:p>
      </dgm:t>
    </dgm:pt>
    <dgm:pt modelId="{0D7FFCB5-E9D6-49D7-95CA-005E09157869}" type="pres">
      <dgm:prSet presAssocID="{7EEB6A21-7A4C-4B86-91AA-0A9D87EEED3B}" presName="outerComposite" presStyleCnt="0">
        <dgm:presLayoutVars>
          <dgm:chMax val="5"/>
          <dgm:dir/>
          <dgm:resizeHandles val="exact"/>
        </dgm:presLayoutVars>
      </dgm:prSet>
      <dgm:spPr/>
    </dgm:pt>
    <dgm:pt modelId="{03E60FC1-FE28-4A61-ADA4-92B35FDFC65B}" type="pres">
      <dgm:prSet presAssocID="{7EEB6A21-7A4C-4B86-91AA-0A9D87EEED3B}" presName="dummyMaxCanvas" presStyleCnt="0">
        <dgm:presLayoutVars/>
      </dgm:prSet>
      <dgm:spPr/>
    </dgm:pt>
    <dgm:pt modelId="{719C48DF-CF50-4D5D-8DB6-409E0133C359}" type="pres">
      <dgm:prSet presAssocID="{7EEB6A21-7A4C-4B86-91AA-0A9D87EEED3B}" presName="FiveNodes_1" presStyleLbl="node1" presStyleIdx="0" presStyleCnt="5">
        <dgm:presLayoutVars>
          <dgm:bulletEnabled val="1"/>
        </dgm:presLayoutVars>
      </dgm:prSet>
      <dgm:spPr/>
    </dgm:pt>
    <dgm:pt modelId="{136B607B-4957-4353-B7E8-7157498B60C6}" type="pres">
      <dgm:prSet presAssocID="{7EEB6A21-7A4C-4B86-91AA-0A9D87EEED3B}" presName="FiveNodes_2" presStyleLbl="node1" presStyleIdx="1" presStyleCnt="5">
        <dgm:presLayoutVars>
          <dgm:bulletEnabled val="1"/>
        </dgm:presLayoutVars>
      </dgm:prSet>
      <dgm:spPr/>
    </dgm:pt>
    <dgm:pt modelId="{B6B1E48F-DA51-4406-9ACE-D3C7FA4A749A}" type="pres">
      <dgm:prSet presAssocID="{7EEB6A21-7A4C-4B86-91AA-0A9D87EEED3B}" presName="FiveNodes_3" presStyleLbl="node1" presStyleIdx="2" presStyleCnt="5">
        <dgm:presLayoutVars>
          <dgm:bulletEnabled val="1"/>
        </dgm:presLayoutVars>
      </dgm:prSet>
      <dgm:spPr/>
    </dgm:pt>
    <dgm:pt modelId="{C4C83B2C-29C5-40DD-B6CE-AA34177EA1CA}" type="pres">
      <dgm:prSet presAssocID="{7EEB6A21-7A4C-4B86-91AA-0A9D87EEED3B}" presName="FiveNodes_4" presStyleLbl="node1" presStyleIdx="3" presStyleCnt="5">
        <dgm:presLayoutVars>
          <dgm:bulletEnabled val="1"/>
        </dgm:presLayoutVars>
      </dgm:prSet>
      <dgm:spPr/>
    </dgm:pt>
    <dgm:pt modelId="{C5F1A3AB-8D0B-4119-83FA-7AACE18178C5}" type="pres">
      <dgm:prSet presAssocID="{7EEB6A21-7A4C-4B86-91AA-0A9D87EEED3B}" presName="FiveNodes_5" presStyleLbl="node1" presStyleIdx="4" presStyleCnt="5">
        <dgm:presLayoutVars>
          <dgm:bulletEnabled val="1"/>
        </dgm:presLayoutVars>
      </dgm:prSet>
      <dgm:spPr/>
    </dgm:pt>
    <dgm:pt modelId="{F7007B4F-1438-4A50-90F4-D57F36637ED0}" type="pres">
      <dgm:prSet presAssocID="{7EEB6A21-7A4C-4B86-91AA-0A9D87EEED3B}" presName="FiveConn_1-2" presStyleLbl="fgAccFollowNode1" presStyleIdx="0" presStyleCnt="4">
        <dgm:presLayoutVars>
          <dgm:bulletEnabled val="1"/>
        </dgm:presLayoutVars>
      </dgm:prSet>
      <dgm:spPr/>
    </dgm:pt>
    <dgm:pt modelId="{2880E021-2084-4423-A6BB-1B9B4EBD7BA5}" type="pres">
      <dgm:prSet presAssocID="{7EEB6A21-7A4C-4B86-91AA-0A9D87EEED3B}" presName="FiveConn_2-3" presStyleLbl="fgAccFollowNode1" presStyleIdx="1" presStyleCnt="4">
        <dgm:presLayoutVars>
          <dgm:bulletEnabled val="1"/>
        </dgm:presLayoutVars>
      </dgm:prSet>
      <dgm:spPr/>
    </dgm:pt>
    <dgm:pt modelId="{7E7EE7CE-3138-4AA4-9563-5A4A00DC167C}" type="pres">
      <dgm:prSet presAssocID="{7EEB6A21-7A4C-4B86-91AA-0A9D87EEED3B}" presName="FiveConn_3-4" presStyleLbl="fgAccFollowNode1" presStyleIdx="2" presStyleCnt="4">
        <dgm:presLayoutVars>
          <dgm:bulletEnabled val="1"/>
        </dgm:presLayoutVars>
      </dgm:prSet>
      <dgm:spPr/>
    </dgm:pt>
    <dgm:pt modelId="{7178B74C-4F6D-46C8-9896-4646B5B1C849}" type="pres">
      <dgm:prSet presAssocID="{7EEB6A21-7A4C-4B86-91AA-0A9D87EEED3B}" presName="FiveConn_4-5" presStyleLbl="fgAccFollowNode1" presStyleIdx="3" presStyleCnt="4">
        <dgm:presLayoutVars>
          <dgm:bulletEnabled val="1"/>
        </dgm:presLayoutVars>
      </dgm:prSet>
      <dgm:spPr/>
    </dgm:pt>
    <dgm:pt modelId="{E0E13C63-0F96-41A0-9B4D-6573D1CDBC29}" type="pres">
      <dgm:prSet presAssocID="{7EEB6A21-7A4C-4B86-91AA-0A9D87EEED3B}" presName="FiveNodes_1_text" presStyleLbl="node1" presStyleIdx="4" presStyleCnt="5">
        <dgm:presLayoutVars>
          <dgm:bulletEnabled val="1"/>
        </dgm:presLayoutVars>
      </dgm:prSet>
      <dgm:spPr/>
    </dgm:pt>
    <dgm:pt modelId="{DAB5FE5F-29E8-4C39-A23B-B4DA9F63C7E7}" type="pres">
      <dgm:prSet presAssocID="{7EEB6A21-7A4C-4B86-91AA-0A9D87EEED3B}" presName="FiveNodes_2_text" presStyleLbl="node1" presStyleIdx="4" presStyleCnt="5">
        <dgm:presLayoutVars>
          <dgm:bulletEnabled val="1"/>
        </dgm:presLayoutVars>
      </dgm:prSet>
      <dgm:spPr/>
    </dgm:pt>
    <dgm:pt modelId="{8B533FC0-44E9-4278-8199-94AEA6CF86E7}" type="pres">
      <dgm:prSet presAssocID="{7EEB6A21-7A4C-4B86-91AA-0A9D87EEED3B}" presName="FiveNodes_3_text" presStyleLbl="node1" presStyleIdx="4" presStyleCnt="5">
        <dgm:presLayoutVars>
          <dgm:bulletEnabled val="1"/>
        </dgm:presLayoutVars>
      </dgm:prSet>
      <dgm:spPr/>
    </dgm:pt>
    <dgm:pt modelId="{5BD46D3C-16F2-4F7B-AD71-3B92C5B2B851}" type="pres">
      <dgm:prSet presAssocID="{7EEB6A21-7A4C-4B86-91AA-0A9D87EEED3B}" presName="FiveNodes_4_text" presStyleLbl="node1" presStyleIdx="4" presStyleCnt="5">
        <dgm:presLayoutVars>
          <dgm:bulletEnabled val="1"/>
        </dgm:presLayoutVars>
      </dgm:prSet>
      <dgm:spPr/>
    </dgm:pt>
    <dgm:pt modelId="{1C3E3035-66AB-452E-9210-9F03CEA66AD8}" type="pres">
      <dgm:prSet presAssocID="{7EEB6A21-7A4C-4B86-91AA-0A9D87EEED3B}" presName="FiveNodes_5_text" presStyleLbl="node1" presStyleIdx="4" presStyleCnt="5">
        <dgm:presLayoutVars>
          <dgm:bulletEnabled val="1"/>
        </dgm:presLayoutVars>
      </dgm:prSet>
      <dgm:spPr/>
    </dgm:pt>
  </dgm:ptLst>
  <dgm:cxnLst>
    <dgm:cxn modelId="{3214E002-0468-4439-BD2D-12BDE70F0908}" type="presOf" srcId="{4B59044D-76E1-4F9D-94E5-947C009E108E}" destId="{5BD46D3C-16F2-4F7B-AD71-3B92C5B2B851}" srcOrd="1" destOrd="0" presId="urn:microsoft.com/office/officeart/2005/8/layout/vProcess5"/>
    <dgm:cxn modelId="{6081C206-98F2-48E0-9025-073E51C6607F}" srcId="{7EEB6A21-7A4C-4B86-91AA-0A9D87EEED3B}" destId="{5746524D-1189-42FF-8BCE-18261D80C4EA}" srcOrd="2" destOrd="0" parTransId="{A6608A9B-5889-4EC6-AF08-1219CA9C8845}" sibTransId="{38AE9E4A-86A3-4EA8-83FB-1C67843CD8F6}"/>
    <dgm:cxn modelId="{6B8EFE1A-84A8-4C72-B9AE-3A52F710611D}" type="presOf" srcId="{528078D8-27F5-4F8D-B9A0-6AF903A657BA}" destId="{719C48DF-CF50-4D5D-8DB6-409E0133C359}" srcOrd="0" destOrd="0" presId="urn:microsoft.com/office/officeart/2005/8/layout/vProcess5"/>
    <dgm:cxn modelId="{8CA1871F-2ED5-41FB-BCA8-A4B00517065B}" type="presOf" srcId="{9E30FBF7-D381-45F0-9828-9525874F0DD4}" destId="{C5F1A3AB-8D0B-4119-83FA-7AACE18178C5}" srcOrd="0" destOrd="0" presId="urn:microsoft.com/office/officeart/2005/8/layout/vProcess5"/>
    <dgm:cxn modelId="{AC31883E-E9BA-4B58-9DAC-D993B20C632A}" type="presOf" srcId="{6C7A464D-2818-4C62-AEF5-8C36CC860981}" destId="{136B607B-4957-4353-B7E8-7157498B60C6}" srcOrd="0" destOrd="0" presId="urn:microsoft.com/office/officeart/2005/8/layout/vProcess5"/>
    <dgm:cxn modelId="{02FEF56D-4294-4DB7-8375-A01A7E90A11B}" type="presOf" srcId="{5746524D-1189-42FF-8BCE-18261D80C4EA}" destId="{8B533FC0-44E9-4278-8199-94AEA6CF86E7}" srcOrd="1" destOrd="0" presId="urn:microsoft.com/office/officeart/2005/8/layout/vProcess5"/>
    <dgm:cxn modelId="{B33C126E-C289-4627-ACC8-7B5D47959D5A}" srcId="{7EEB6A21-7A4C-4B86-91AA-0A9D87EEED3B}" destId="{6C7A464D-2818-4C62-AEF5-8C36CC860981}" srcOrd="1" destOrd="0" parTransId="{85B41414-1735-40D2-9D01-04F781C5782D}" sibTransId="{7F063D4C-FDC2-4CEC-8C1D-495EF79CC651}"/>
    <dgm:cxn modelId="{8B953081-6BD8-4535-A021-77D6058B1A8F}" type="presOf" srcId="{6C7A464D-2818-4C62-AEF5-8C36CC860981}" destId="{DAB5FE5F-29E8-4C39-A23B-B4DA9F63C7E7}" srcOrd="1" destOrd="0" presId="urn:microsoft.com/office/officeart/2005/8/layout/vProcess5"/>
    <dgm:cxn modelId="{FF313C81-BA57-4B3D-88DB-C1D653055D00}" srcId="{7EEB6A21-7A4C-4B86-91AA-0A9D87EEED3B}" destId="{4B59044D-76E1-4F9D-94E5-947C009E108E}" srcOrd="3" destOrd="0" parTransId="{A847B22B-EEED-4420-A1DE-8FB883E2CD91}" sibTransId="{3CE3122D-857C-4714-BD12-6C4059C7B2B7}"/>
    <dgm:cxn modelId="{C71A5B84-9C71-4A90-B004-27478503F0BF}" type="presOf" srcId="{9E30FBF7-D381-45F0-9828-9525874F0DD4}" destId="{1C3E3035-66AB-452E-9210-9F03CEA66AD8}" srcOrd="1" destOrd="0" presId="urn:microsoft.com/office/officeart/2005/8/layout/vProcess5"/>
    <dgm:cxn modelId="{7636CF87-8A31-437F-81B2-142B10ACB0F9}" srcId="{7EEB6A21-7A4C-4B86-91AA-0A9D87EEED3B}" destId="{528078D8-27F5-4F8D-B9A0-6AF903A657BA}" srcOrd="0" destOrd="0" parTransId="{67A990B2-5489-491D-AD2F-E53806762596}" sibTransId="{29167320-9887-4405-A9FE-2D4F1CA700A0}"/>
    <dgm:cxn modelId="{FD12B899-ECA8-4452-ABDD-F8CA0B43C5FB}" type="presOf" srcId="{3CE3122D-857C-4714-BD12-6C4059C7B2B7}" destId="{7178B74C-4F6D-46C8-9896-4646B5B1C849}" srcOrd="0" destOrd="0" presId="urn:microsoft.com/office/officeart/2005/8/layout/vProcess5"/>
    <dgm:cxn modelId="{567C219B-5153-4BD9-99C8-72F3C25D9126}" srcId="{7EEB6A21-7A4C-4B86-91AA-0A9D87EEED3B}" destId="{9E30FBF7-D381-45F0-9828-9525874F0DD4}" srcOrd="4" destOrd="0" parTransId="{A626D2A0-99E7-4171-9548-833B4E5EA9A2}" sibTransId="{D18AE9ED-1757-47E0-8ADD-356333A67091}"/>
    <dgm:cxn modelId="{1482D09B-DD90-4DC4-AB1C-B86AAA681A85}" type="presOf" srcId="{528078D8-27F5-4F8D-B9A0-6AF903A657BA}" destId="{E0E13C63-0F96-41A0-9B4D-6573D1CDBC29}" srcOrd="1" destOrd="0" presId="urn:microsoft.com/office/officeart/2005/8/layout/vProcess5"/>
    <dgm:cxn modelId="{1E3F28AD-34B9-4B62-A354-C8F27400BBF5}" type="presOf" srcId="{7F063D4C-FDC2-4CEC-8C1D-495EF79CC651}" destId="{2880E021-2084-4423-A6BB-1B9B4EBD7BA5}" srcOrd="0" destOrd="0" presId="urn:microsoft.com/office/officeart/2005/8/layout/vProcess5"/>
    <dgm:cxn modelId="{356045B1-D9CC-4133-BFBF-44965B7607ED}" type="presOf" srcId="{38AE9E4A-86A3-4EA8-83FB-1C67843CD8F6}" destId="{7E7EE7CE-3138-4AA4-9563-5A4A00DC167C}" srcOrd="0" destOrd="0" presId="urn:microsoft.com/office/officeart/2005/8/layout/vProcess5"/>
    <dgm:cxn modelId="{C9BE84B5-BB14-4EE5-973C-1948BC46EAD0}" type="presOf" srcId="{29167320-9887-4405-A9FE-2D4F1CA700A0}" destId="{F7007B4F-1438-4A50-90F4-D57F36637ED0}" srcOrd="0" destOrd="0" presId="urn:microsoft.com/office/officeart/2005/8/layout/vProcess5"/>
    <dgm:cxn modelId="{E92F2BD3-9096-4A6E-9AF4-EF9F987142D6}" type="presOf" srcId="{7EEB6A21-7A4C-4B86-91AA-0A9D87EEED3B}" destId="{0D7FFCB5-E9D6-49D7-95CA-005E09157869}" srcOrd="0" destOrd="0" presId="urn:microsoft.com/office/officeart/2005/8/layout/vProcess5"/>
    <dgm:cxn modelId="{51A5FAF5-E720-4457-BC4F-6B2BED63EEF8}" type="presOf" srcId="{4B59044D-76E1-4F9D-94E5-947C009E108E}" destId="{C4C83B2C-29C5-40DD-B6CE-AA34177EA1CA}" srcOrd="0" destOrd="0" presId="urn:microsoft.com/office/officeart/2005/8/layout/vProcess5"/>
    <dgm:cxn modelId="{4CDCC5FF-2EAC-44B2-A007-33363AB9F6C6}" type="presOf" srcId="{5746524D-1189-42FF-8BCE-18261D80C4EA}" destId="{B6B1E48F-DA51-4406-9ACE-D3C7FA4A749A}" srcOrd="0" destOrd="0" presId="urn:microsoft.com/office/officeart/2005/8/layout/vProcess5"/>
    <dgm:cxn modelId="{98B94F24-2405-4C73-9DC1-F22B309D0BFE}" type="presParOf" srcId="{0D7FFCB5-E9D6-49D7-95CA-005E09157869}" destId="{03E60FC1-FE28-4A61-ADA4-92B35FDFC65B}" srcOrd="0" destOrd="0" presId="urn:microsoft.com/office/officeart/2005/8/layout/vProcess5"/>
    <dgm:cxn modelId="{4136FC14-9928-4198-85F8-70A164B69054}" type="presParOf" srcId="{0D7FFCB5-E9D6-49D7-95CA-005E09157869}" destId="{719C48DF-CF50-4D5D-8DB6-409E0133C359}" srcOrd="1" destOrd="0" presId="urn:microsoft.com/office/officeart/2005/8/layout/vProcess5"/>
    <dgm:cxn modelId="{957CDC98-1B02-4EBE-915E-9A0C0220A7A2}" type="presParOf" srcId="{0D7FFCB5-E9D6-49D7-95CA-005E09157869}" destId="{136B607B-4957-4353-B7E8-7157498B60C6}" srcOrd="2" destOrd="0" presId="urn:microsoft.com/office/officeart/2005/8/layout/vProcess5"/>
    <dgm:cxn modelId="{DAAEB409-E3EC-4F46-A4F9-3049569D6C2C}" type="presParOf" srcId="{0D7FFCB5-E9D6-49D7-95CA-005E09157869}" destId="{B6B1E48F-DA51-4406-9ACE-D3C7FA4A749A}" srcOrd="3" destOrd="0" presId="urn:microsoft.com/office/officeart/2005/8/layout/vProcess5"/>
    <dgm:cxn modelId="{29C010D9-5800-41D3-A588-91EF74244141}" type="presParOf" srcId="{0D7FFCB5-E9D6-49D7-95CA-005E09157869}" destId="{C4C83B2C-29C5-40DD-B6CE-AA34177EA1CA}" srcOrd="4" destOrd="0" presId="urn:microsoft.com/office/officeart/2005/8/layout/vProcess5"/>
    <dgm:cxn modelId="{15494EA9-1BCA-4D32-97CC-61F0096A46A0}" type="presParOf" srcId="{0D7FFCB5-E9D6-49D7-95CA-005E09157869}" destId="{C5F1A3AB-8D0B-4119-83FA-7AACE18178C5}" srcOrd="5" destOrd="0" presId="urn:microsoft.com/office/officeart/2005/8/layout/vProcess5"/>
    <dgm:cxn modelId="{4E349C5F-A66D-4945-BD62-A9C98EEE2906}" type="presParOf" srcId="{0D7FFCB5-E9D6-49D7-95CA-005E09157869}" destId="{F7007B4F-1438-4A50-90F4-D57F36637ED0}" srcOrd="6" destOrd="0" presId="urn:microsoft.com/office/officeart/2005/8/layout/vProcess5"/>
    <dgm:cxn modelId="{5AC0B5E6-31EF-4412-8B60-D62E0EE369EF}" type="presParOf" srcId="{0D7FFCB5-E9D6-49D7-95CA-005E09157869}" destId="{2880E021-2084-4423-A6BB-1B9B4EBD7BA5}" srcOrd="7" destOrd="0" presId="urn:microsoft.com/office/officeart/2005/8/layout/vProcess5"/>
    <dgm:cxn modelId="{1C303A19-D1B7-4E6B-ADB3-7146CBF0DB04}" type="presParOf" srcId="{0D7FFCB5-E9D6-49D7-95CA-005E09157869}" destId="{7E7EE7CE-3138-4AA4-9563-5A4A00DC167C}" srcOrd="8" destOrd="0" presId="urn:microsoft.com/office/officeart/2005/8/layout/vProcess5"/>
    <dgm:cxn modelId="{BEE7B66F-B7C2-4961-802E-C3EE0D222019}" type="presParOf" srcId="{0D7FFCB5-E9D6-49D7-95CA-005E09157869}" destId="{7178B74C-4F6D-46C8-9896-4646B5B1C849}" srcOrd="9" destOrd="0" presId="urn:microsoft.com/office/officeart/2005/8/layout/vProcess5"/>
    <dgm:cxn modelId="{6ED1A6EE-3158-4C37-B26D-5D0390BDE994}" type="presParOf" srcId="{0D7FFCB5-E9D6-49D7-95CA-005E09157869}" destId="{E0E13C63-0F96-41A0-9B4D-6573D1CDBC29}" srcOrd="10" destOrd="0" presId="urn:microsoft.com/office/officeart/2005/8/layout/vProcess5"/>
    <dgm:cxn modelId="{9B64404B-6EDE-4100-A9F6-E307F7645D9D}" type="presParOf" srcId="{0D7FFCB5-E9D6-49D7-95CA-005E09157869}" destId="{DAB5FE5F-29E8-4C39-A23B-B4DA9F63C7E7}" srcOrd="11" destOrd="0" presId="urn:microsoft.com/office/officeart/2005/8/layout/vProcess5"/>
    <dgm:cxn modelId="{85876FB5-3C88-4EC5-A484-3810A4996BF3}" type="presParOf" srcId="{0D7FFCB5-E9D6-49D7-95CA-005E09157869}" destId="{8B533FC0-44E9-4278-8199-94AEA6CF86E7}" srcOrd="12" destOrd="0" presId="urn:microsoft.com/office/officeart/2005/8/layout/vProcess5"/>
    <dgm:cxn modelId="{C54C073B-7AFF-40F5-8727-E741365EFBA0}" type="presParOf" srcId="{0D7FFCB5-E9D6-49D7-95CA-005E09157869}" destId="{5BD46D3C-16F2-4F7B-AD71-3B92C5B2B851}" srcOrd="13" destOrd="0" presId="urn:microsoft.com/office/officeart/2005/8/layout/vProcess5"/>
    <dgm:cxn modelId="{F893742D-D941-42BA-BEED-B3CF709E7264}" type="presParOf" srcId="{0D7FFCB5-E9D6-49D7-95CA-005E09157869}" destId="{1C3E3035-66AB-452E-9210-9F03CEA66AD8}"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C48DF-CF50-4D5D-8DB6-409E0133C359}">
      <dsp:nvSpPr>
        <dsp:cNvPr id="0" name=""/>
        <dsp:cNvSpPr/>
      </dsp:nvSpPr>
      <dsp:spPr>
        <a:xfrm>
          <a:off x="0" y="0"/>
          <a:ext cx="7744967" cy="67061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Azure Maps (distance API and routing)</a:t>
          </a:r>
          <a:endParaRPr lang="en-US" sz="2500" kern="1200"/>
        </a:p>
      </dsp:txBody>
      <dsp:txXfrm>
        <a:off x="19641" y="19641"/>
        <a:ext cx="6942866" cy="631328"/>
      </dsp:txXfrm>
    </dsp:sp>
    <dsp:sp modelId="{136B607B-4957-4353-B7E8-7157498B60C6}">
      <dsp:nvSpPr>
        <dsp:cNvPr id="0" name=""/>
        <dsp:cNvSpPr/>
      </dsp:nvSpPr>
      <dsp:spPr>
        <a:xfrm>
          <a:off x="578358" y="763750"/>
          <a:ext cx="7744967" cy="67061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Azure Machine Learning (training modified K-NN)</a:t>
          </a:r>
          <a:endParaRPr lang="en-US" sz="2500" kern="1200"/>
        </a:p>
      </dsp:txBody>
      <dsp:txXfrm>
        <a:off x="597999" y="783391"/>
        <a:ext cx="6691431" cy="631328"/>
      </dsp:txXfrm>
    </dsp:sp>
    <dsp:sp modelId="{B6B1E48F-DA51-4406-9ACE-D3C7FA4A749A}">
      <dsp:nvSpPr>
        <dsp:cNvPr id="0" name=""/>
        <dsp:cNvSpPr/>
      </dsp:nvSpPr>
      <dsp:spPr>
        <a:xfrm>
          <a:off x="1156716" y="1527500"/>
          <a:ext cx="7744967" cy="670610"/>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Azure Notebooks (prototyping and data analysis)</a:t>
          </a:r>
          <a:endParaRPr lang="en-US" sz="2500" kern="1200"/>
        </a:p>
      </dsp:txBody>
      <dsp:txXfrm>
        <a:off x="1176357" y="1547141"/>
        <a:ext cx="6691431" cy="631328"/>
      </dsp:txXfrm>
    </dsp:sp>
    <dsp:sp modelId="{C4C83B2C-29C5-40DD-B6CE-AA34177EA1CA}">
      <dsp:nvSpPr>
        <dsp:cNvPr id="0" name=""/>
        <dsp:cNvSpPr/>
      </dsp:nvSpPr>
      <dsp:spPr>
        <a:xfrm>
          <a:off x="1735073" y="2291251"/>
          <a:ext cx="7744967" cy="67061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MapBox, Streamlit and Deck.gl for visualization</a:t>
          </a:r>
          <a:endParaRPr lang="en-US" sz="2500" kern="1200"/>
        </a:p>
      </dsp:txBody>
      <dsp:txXfrm>
        <a:off x="1754714" y="2310892"/>
        <a:ext cx="6691431" cy="631328"/>
      </dsp:txXfrm>
    </dsp:sp>
    <dsp:sp modelId="{C5F1A3AB-8D0B-4119-83FA-7AACE18178C5}">
      <dsp:nvSpPr>
        <dsp:cNvPr id="0" name=""/>
        <dsp:cNvSpPr/>
      </dsp:nvSpPr>
      <dsp:spPr>
        <a:xfrm>
          <a:off x="2313432" y="3055001"/>
          <a:ext cx="7744967" cy="67061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Heroku (Web-based deployment)</a:t>
          </a:r>
          <a:endParaRPr lang="en-US" sz="2500" kern="1200"/>
        </a:p>
      </dsp:txBody>
      <dsp:txXfrm>
        <a:off x="2333073" y="3074642"/>
        <a:ext cx="6691431" cy="631328"/>
      </dsp:txXfrm>
    </dsp:sp>
    <dsp:sp modelId="{F7007B4F-1438-4A50-90F4-D57F36637ED0}">
      <dsp:nvSpPr>
        <dsp:cNvPr id="0" name=""/>
        <dsp:cNvSpPr/>
      </dsp:nvSpPr>
      <dsp:spPr>
        <a:xfrm>
          <a:off x="7309071" y="489917"/>
          <a:ext cx="435896" cy="43589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407148" y="489917"/>
        <a:ext cx="239742" cy="328012"/>
      </dsp:txXfrm>
    </dsp:sp>
    <dsp:sp modelId="{2880E021-2084-4423-A6BB-1B9B4EBD7BA5}">
      <dsp:nvSpPr>
        <dsp:cNvPr id="0" name=""/>
        <dsp:cNvSpPr/>
      </dsp:nvSpPr>
      <dsp:spPr>
        <a:xfrm>
          <a:off x="7887429" y="1253668"/>
          <a:ext cx="435896" cy="43589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985506" y="1253668"/>
        <a:ext cx="239742" cy="328012"/>
      </dsp:txXfrm>
    </dsp:sp>
    <dsp:sp modelId="{7E7EE7CE-3138-4AA4-9563-5A4A00DC167C}">
      <dsp:nvSpPr>
        <dsp:cNvPr id="0" name=""/>
        <dsp:cNvSpPr/>
      </dsp:nvSpPr>
      <dsp:spPr>
        <a:xfrm>
          <a:off x="8465787" y="2006242"/>
          <a:ext cx="435896" cy="43589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563864" y="2006242"/>
        <a:ext cx="239742" cy="328012"/>
      </dsp:txXfrm>
    </dsp:sp>
    <dsp:sp modelId="{7178B74C-4F6D-46C8-9896-4646B5B1C849}">
      <dsp:nvSpPr>
        <dsp:cNvPr id="0" name=""/>
        <dsp:cNvSpPr/>
      </dsp:nvSpPr>
      <dsp:spPr>
        <a:xfrm>
          <a:off x="9044145" y="2777443"/>
          <a:ext cx="435896" cy="43589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142222" y="2777443"/>
        <a:ext cx="239742" cy="32801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4621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30584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6311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8/10/2024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243202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42864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8/10/2024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050989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83583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19843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6771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61673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8/10/2024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55064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1550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8/10/2024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7825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0917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9982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835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909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7490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2883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4646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371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8/10/2024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59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8/10/2024</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41379987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18" r:id="rId5"/>
    <p:sldLayoutId id="2147483705" r:id="rId6"/>
    <p:sldLayoutId id="2147483701" r:id="rId7"/>
    <p:sldLayoutId id="2147483702" r:id="rId8"/>
    <p:sldLayoutId id="2147483703" r:id="rId9"/>
    <p:sldLayoutId id="2147483704" r:id="rId10"/>
    <p:sldLayoutId id="214748371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8/10/2024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8418496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1" r:id="rId5"/>
    <p:sldLayoutId id="2147483706" r:id="rId6"/>
    <p:sldLayoutId id="2147483707" r:id="rId7"/>
    <p:sldLayoutId id="2147483708" r:id="rId8"/>
    <p:sldLayoutId id="2147483709" r:id="rId9"/>
    <p:sldLayoutId id="2147483710" r:id="rId10"/>
    <p:sldLayoutId id="2147483712" r:id="rId11"/>
  </p:sldLayoutIdLst>
  <p:hf sldNum="0" hdr="0" ftr="0" dt="0"/>
  <p:txStyles>
    <p:titleStyle>
      <a:lvl1pPr algn="l" defTabSz="914400" rtl="0" eaLnBrk="1" latinLnBrk="0" hangingPunct="1">
        <a:lnSpc>
          <a:spcPct val="90000"/>
        </a:lnSpc>
        <a:spcBef>
          <a:spcPct val="0"/>
        </a:spcBef>
        <a:buNone/>
        <a:defRPr lang="en-US" sz="44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hyperlink" Target="http://github.com/tejasvi"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E1048-47F5-4AD9-8DF9-8F9A62489647}"/>
              </a:ext>
            </a:extLst>
          </p:cNvPr>
          <p:cNvPicPr>
            <a:picLocks noChangeAspect="1"/>
          </p:cNvPicPr>
          <p:nvPr/>
        </p:nvPicPr>
        <p:blipFill rotWithShape="1">
          <a:blip r:embed="rId2"/>
          <a:srcRect t="9628" b="372"/>
          <a:stretch/>
        </p:blipFill>
        <p:spPr>
          <a:xfrm>
            <a:off x="-3047" y="10"/>
            <a:ext cx="12191999" cy="6857990"/>
          </a:xfrm>
          <a:prstGeom prst="rect">
            <a:avLst/>
          </a:prstGeom>
        </p:spPr>
      </p:pic>
      <p:sp>
        <p:nvSpPr>
          <p:cNvPr id="28" name="Rectangle 2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1733" y="387155"/>
            <a:ext cx="11548532" cy="4163884"/>
          </a:xfrm>
        </p:spPr>
        <p:txBody>
          <a:bodyPr anchor="t">
            <a:normAutofit/>
          </a:bodyPr>
          <a:lstStyle/>
          <a:p>
            <a:pPr algn="l"/>
            <a:r>
              <a:rPr lang="en-GB" sz="9600" dirty="0">
                <a:solidFill>
                  <a:schemeClr val="bg1"/>
                </a:solidFill>
                <a:cs typeface="Calibri Light"/>
              </a:rPr>
              <a:t>QuantumX24</a:t>
            </a:r>
            <a:br>
              <a:rPr lang="en-GB" sz="9600" dirty="0">
                <a:solidFill>
                  <a:schemeClr val="bg1"/>
                </a:solidFill>
                <a:cs typeface="Calibri Light"/>
              </a:rPr>
            </a:br>
            <a:r>
              <a:rPr lang="en-GB" sz="3600" dirty="0">
                <a:solidFill>
                  <a:schemeClr val="bg1"/>
                </a:solidFill>
                <a:cs typeface="Calibri Light"/>
              </a:rPr>
              <a:t>HACKATHON</a:t>
            </a:r>
            <a:endParaRPr lang="en-GB" sz="3600" dirty="0">
              <a:solidFill>
                <a:schemeClr val="bg1"/>
              </a:solidFill>
            </a:endParaRPr>
          </a:p>
        </p:txBody>
      </p:sp>
      <p:sp>
        <p:nvSpPr>
          <p:cNvPr id="30" name="Rectangle 2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21733" y="4718033"/>
            <a:ext cx="10634738" cy="1175039"/>
          </a:xfrm>
        </p:spPr>
        <p:txBody>
          <a:bodyPr vert="horz" lIns="91440" tIns="45720" rIns="91440" bIns="45720" rtlCol="0" anchor="b">
            <a:normAutofit/>
          </a:bodyPr>
          <a:lstStyle/>
          <a:p>
            <a:pPr algn="l">
              <a:spcAft>
                <a:spcPts val="600"/>
              </a:spcAft>
            </a:pPr>
            <a:r>
              <a:rPr lang="en-GB" sz="2400" dirty="0">
                <a:solidFill>
                  <a:schemeClr val="bg1"/>
                </a:solidFill>
                <a:ea typeface="+mn-lt"/>
                <a:cs typeface="+mn-lt"/>
              </a:rPr>
              <a:t>-team </a:t>
            </a:r>
            <a:r>
              <a:rPr lang="en-GB" sz="2400" dirty="0" err="1">
                <a:solidFill>
                  <a:schemeClr val="bg1"/>
                </a:solidFill>
                <a:ea typeface="+mn-lt"/>
                <a:cs typeface="+mn-lt"/>
              </a:rPr>
              <a:t>TechTriad</a:t>
            </a:r>
            <a:endParaRPr lang="en-US" sz="2400" dirty="0">
              <a:solidFill>
                <a:schemeClr val="bg1"/>
              </a:solidFill>
              <a:ea typeface="+mn-lt"/>
              <a:cs typeface="+mn-lt"/>
            </a:endParaRPr>
          </a:p>
        </p:txBody>
      </p:sp>
    </p:spTree>
    <p:extLst>
      <p:ext uri="{BB962C8B-B14F-4D97-AF65-F5344CB8AC3E}">
        <p14:creationId xmlns:p14="http://schemas.microsoft.com/office/powerpoint/2010/main" val="346706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5" name="Rectangle 3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7" name="Group 3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8" name="Straight Connector 3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50" name="Rectangle 49">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5EF884B6-A1ED-412D-B46B-FA72980C9E6A}"/>
              </a:ext>
            </a:extLst>
          </p:cNvPr>
          <p:cNvSpPr>
            <a:spLocks noGrp="1"/>
          </p:cNvSpPr>
          <p:nvPr>
            <p:ph type="title"/>
          </p:nvPr>
        </p:nvSpPr>
        <p:spPr>
          <a:xfrm>
            <a:off x="923118" y="1408955"/>
            <a:ext cx="3597406" cy="4635567"/>
          </a:xfrm>
        </p:spPr>
        <p:txBody>
          <a:bodyPr vert="horz" lIns="91440" tIns="45720" rIns="91440" bIns="45720" rtlCol="0" anchor="ctr">
            <a:normAutofit/>
          </a:bodyPr>
          <a:lstStyle/>
          <a:p>
            <a:r>
              <a:rPr lang="en-US" sz="2300" dirty="0">
                <a:solidFill>
                  <a:schemeClr val="bg1"/>
                </a:solidFill>
              </a:rPr>
              <a:t>However, we found our strategy to be most performant </a:t>
            </a:r>
            <a:r>
              <a:rPr lang="en-US" sz="2300">
                <a:solidFill>
                  <a:schemeClr val="bg1"/>
                </a:solidFill>
              </a:rPr>
              <a:t>when scaled to large datapoints. One </a:t>
            </a:r>
            <a:r>
              <a:rPr lang="en-US" sz="2300" dirty="0">
                <a:solidFill>
                  <a:schemeClr val="bg1"/>
                </a:solidFill>
              </a:rPr>
              <a:t>of the primary reasons is the relative simplicity and the speed of execution, which </a:t>
            </a:r>
            <a:r>
              <a:rPr lang="en-US" sz="2300">
                <a:solidFill>
                  <a:schemeClr val="bg1"/>
                </a:solidFill>
              </a:rPr>
              <a:t>allows greater flexibility during the implementation.</a:t>
            </a:r>
          </a:p>
        </p:txBody>
      </p:sp>
      <p:sp>
        <p:nvSpPr>
          <p:cNvPr id="52" name="Rectangle 51">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4" name="Straight Connector 53">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4" descr="A close up of a map&#10;&#10;Description generated with very high confidence">
            <a:extLst>
              <a:ext uri="{FF2B5EF4-FFF2-40B4-BE49-F238E27FC236}">
                <a16:creationId xmlns:a16="http://schemas.microsoft.com/office/drawing/2014/main" id="{FFA9F605-5461-4A22-BA0F-B02FE5EE0D61}"/>
              </a:ext>
            </a:extLst>
          </p:cNvPr>
          <p:cNvPicPr>
            <a:picLocks noChangeAspect="1"/>
          </p:cNvPicPr>
          <p:nvPr/>
        </p:nvPicPr>
        <p:blipFill>
          <a:blip r:embed="rId3"/>
          <a:stretch>
            <a:fillRect/>
          </a:stretch>
        </p:blipFill>
        <p:spPr>
          <a:xfrm>
            <a:off x="5346570" y="1714069"/>
            <a:ext cx="6202238" cy="3426736"/>
          </a:xfrm>
          <a:prstGeom prst="rect">
            <a:avLst/>
          </a:prstGeom>
        </p:spPr>
      </p:pic>
    </p:spTree>
    <p:extLst>
      <p:ext uri="{BB962C8B-B14F-4D97-AF65-F5344CB8AC3E}">
        <p14:creationId xmlns:p14="http://schemas.microsoft.com/office/powerpoint/2010/main" val="375520532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2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CF805534-AAAB-4DBC-8E9B-3C2B625C22A6}"/>
              </a:ext>
            </a:extLst>
          </p:cNvPr>
          <p:cNvSpPr>
            <a:spLocks noGrp="1"/>
          </p:cNvSpPr>
          <p:nvPr>
            <p:ph type="title"/>
          </p:nvPr>
        </p:nvSpPr>
        <p:spPr>
          <a:xfrm>
            <a:off x="1066800" y="642594"/>
            <a:ext cx="10058400" cy="1371600"/>
          </a:xfrm>
        </p:spPr>
        <p:txBody>
          <a:bodyPr>
            <a:normAutofit/>
          </a:bodyPr>
          <a:lstStyle/>
          <a:p>
            <a:pPr algn="ctr"/>
            <a:r>
              <a:rPr lang="en-GB"/>
              <a:t>Primary tools</a:t>
            </a:r>
          </a:p>
        </p:txBody>
      </p:sp>
      <p:graphicFrame>
        <p:nvGraphicFramePr>
          <p:cNvPr id="18" name="Text Placeholder 2">
            <a:extLst>
              <a:ext uri="{FF2B5EF4-FFF2-40B4-BE49-F238E27FC236}">
                <a16:creationId xmlns:a16="http://schemas.microsoft.com/office/drawing/2014/main" id="{E3A92FE3-5AAB-4647-B37B-3352201E3F5A}"/>
              </a:ext>
            </a:extLst>
          </p:cNvPr>
          <p:cNvGraphicFramePr>
            <a:graphicFrameLocks noGrp="1"/>
          </p:cNvGraphicFramePr>
          <p:nvPr>
            <p:ph idx="1"/>
            <p:extLst>
              <p:ext uri="{D42A27DB-BD31-4B8C-83A1-F6EECF244321}">
                <p14:modId xmlns:p14="http://schemas.microsoft.com/office/powerpoint/2010/main" val="45044146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613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AA927C3B-99B6-4CC8-9B17-E037F8499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6350" cap="sq" cmpd="sng" algn="ctr">
            <a:noFill/>
            <a:prstDash val="solid"/>
            <a:miter lim="800000"/>
          </a:ln>
          <a:effectLst/>
        </p:spPr>
      </p:sp>
      <p:sp>
        <p:nvSpPr>
          <p:cNvPr id="23" name="Rectangle 22">
            <a:extLst>
              <a:ext uri="{FF2B5EF4-FFF2-40B4-BE49-F238E27FC236}">
                <a16:creationId xmlns:a16="http://schemas.microsoft.com/office/drawing/2014/main" id="{1C1D606D-4DA3-4806-8F40-02982F4AD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2" y="643464"/>
            <a:ext cx="10905291" cy="5571072"/>
          </a:xfrm>
          <a:prstGeom prst="rect">
            <a:avLst/>
          </a:prstGeom>
          <a:solidFill>
            <a:srgbClr val="FFFFFF"/>
          </a:solidFill>
          <a:ln w="9525" cap="flat" cmpd="sng" algn="ctr">
            <a:noFill/>
            <a:prstDash val="solid"/>
          </a:ln>
          <a:effectLst>
            <a:softEdge rad="0"/>
          </a:effectLst>
        </p:spPr>
      </p:sp>
      <p:sp useBgFill="1">
        <p:nvSpPr>
          <p:cNvPr id="25" name="Rectangle 24">
            <a:extLst>
              <a:ext uri="{FF2B5EF4-FFF2-40B4-BE49-F238E27FC236}">
                <a16:creationId xmlns:a16="http://schemas.microsoft.com/office/drawing/2014/main" id="{CD7A4F52-D451-483C-8243-5B0F83B91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680" y="809244"/>
            <a:ext cx="10579608" cy="5239512"/>
          </a:xfrm>
          <a:prstGeom prst="rect">
            <a:avLst/>
          </a:prstGeom>
          <a:ln w="6350" cap="sq" cmpd="sng" algn="ctr">
            <a:noFill/>
            <a:prstDash val="solid"/>
            <a:miter lim="800000"/>
          </a:ln>
          <a:effectLst/>
        </p:spPr>
      </p:sp>
      <p:sp>
        <p:nvSpPr>
          <p:cNvPr id="2" name="Title 1">
            <a:extLst>
              <a:ext uri="{FF2B5EF4-FFF2-40B4-BE49-F238E27FC236}">
                <a16:creationId xmlns:a16="http://schemas.microsoft.com/office/drawing/2014/main" id="{E62610C6-8AA9-4D7C-AA03-0E42CC23CD46}"/>
              </a:ext>
            </a:extLst>
          </p:cNvPr>
          <p:cNvSpPr>
            <a:spLocks noGrp="1"/>
          </p:cNvSpPr>
          <p:nvPr>
            <p:ph type="title"/>
          </p:nvPr>
        </p:nvSpPr>
        <p:spPr>
          <a:xfrm>
            <a:off x="1336431" y="1260389"/>
            <a:ext cx="6315562" cy="4335616"/>
          </a:xfrm>
        </p:spPr>
        <p:txBody>
          <a:bodyPr vert="horz" lIns="91440" tIns="45720" rIns="91440" bIns="45720" rtlCol="0" anchor="ctr">
            <a:normAutofit/>
          </a:bodyPr>
          <a:lstStyle/>
          <a:p>
            <a:pPr algn="r"/>
            <a:r>
              <a:rPr lang="en-US" sz="6000" cap="all" dirty="0">
                <a:solidFill>
                  <a:schemeClr val="tx1"/>
                </a:solidFill>
                <a:latin typeface="Consolas"/>
                <a:ea typeface="+mj-lt"/>
                <a:cs typeface="+mj-lt"/>
              </a:rPr>
              <a:t>THANK YOU</a:t>
            </a:r>
            <a:endParaRPr lang="en-US" sz="6000" cap="all" dirty="0">
              <a:solidFill>
                <a:schemeClr val="tx1"/>
              </a:solidFill>
              <a:latin typeface="Consolas"/>
            </a:endParaRPr>
          </a:p>
        </p:txBody>
      </p:sp>
      <p:sp>
        <p:nvSpPr>
          <p:cNvPr id="3" name="Text Placeholder 2">
            <a:extLst>
              <a:ext uri="{FF2B5EF4-FFF2-40B4-BE49-F238E27FC236}">
                <a16:creationId xmlns:a16="http://schemas.microsoft.com/office/drawing/2014/main" id="{F562AFB7-6939-4C04-91FE-90BD3AEDB47B}"/>
              </a:ext>
            </a:extLst>
          </p:cNvPr>
          <p:cNvSpPr>
            <a:spLocks noGrp="1"/>
          </p:cNvSpPr>
          <p:nvPr>
            <p:ph type="body" idx="1"/>
          </p:nvPr>
        </p:nvSpPr>
        <p:spPr>
          <a:xfrm>
            <a:off x="8413205" y="1260389"/>
            <a:ext cx="2658449" cy="4334006"/>
          </a:xfrm>
        </p:spPr>
        <p:txBody>
          <a:bodyPr vert="horz" lIns="91440" tIns="45720" rIns="91440" bIns="45720" rtlCol="0" anchor="ctr">
            <a:normAutofit/>
          </a:bodyPr>
          <a:lstStyle/>
          <a:p>
            <a:pPr algn="l">
              <a:spcBef>
                <a:spcPts val="0"/>
              </a:spcBef>
              <a:spcAft>
                <a:spcPts val="600"/>
              </a:spcAft>
            </a:pPr>
            <a:endParaRPr lang="en-US" sz="2000" spc="80" dirty="0">
              <a:solidFill>
                <a:schemeClr val="tx1"/>
              </a:solidFill>
            </a:endParaRPr>
          </a:p>
          <a:p>
            <a:pPr algn="l">
              <a:spcBef>
                <a:spcPts val="0"/>
              </a:spcBef>
              <a:spcAft>
                <a:spcPts val="600"/>
              </a:spcAft>
            </a:pPr>
            <a:r>
              <a:rPr lang="en-US" sz="2000" spc="80" dirty="0">
                <a:solidFill>
                  <a:schemeClr val="tx1"/>
                </a:solidFill>
                <a:hlinkClick r:id="rId2"/>
              </a:rPr>
              <a:t>TECHTRIAD</a:t>
            </a:r>
            <a:endParaRPr lang="en-US" sz="2000" spc="80" dirty="0">
              <a:solidFill>
                <a:schemeClr val="tx1"/>
              </a:solidFill>
            </a:endParaRPr>
          </a:p>
          <a:p>
            <a:pPr algn="l">
              <a:spcBef>
                <a:spcPts val="0"/>
              </a:spcBef>
              <a:spcAft>
                <a:spcPts val="600"/>
              </a:spcAft>
            </a:pPr>
            <a:r>
              <a:rPr lang="en-US" sz="2000" spc="80" dirty="0">
                <a:solidFill>
                  <a:schemeClr val="tx1"/>
                </a:solidFill>
              </a:rPr>
              <a:t>Yashas D</a:t>
            </a:r>
          </a:p>
          <a:p>
            <a:pPr algn="l">
              <a:spcBef>
                <a:spcPts val="0"/>
              </a:spcBef>
              <a:spcAft>
                <a:spcPts val="600"/>
              </a:spcAft>
            </a:pPr>
            <a:endParaRPr lang="en-US" sz="2000" spc="80" dirty="0">
              <a:solidFill>
                <a:schemeClr val="tx1"/>
              </a:solidFill>
            </a:endParaRPr>
          </a:p>
          <a:p>
            <a:pPr algn="l">
              <a:spcBef>
                <a:spcPts val="0"/>
              </a:spcBef>
              <a:spcAft>
                <a:spcPts val="600"/>
              </a:spcAft>
            </a:pPr>
            <a:endParaRPr lang="en-US" dirty="0">
              <a:solidFill>
                <a:schemeClr val="tx1"/>
              </a:solidFill>
            </a:endParaRPr>
          </a:p>
        </p:txBody>
      </p:sp>
      <p:cxnSp>
        <p:nvCxnSpPr>
          <p:cNvPr id="27" name="Straight Connector 26">
            <a:extLst>
              <a:ext uri="{FF2B5EF4-FFF2-40B4-BE49-F238E27FC236}">
                <a16:creationId xmlns:a16="http://schemas.microsoft.com/office/drawing/2014/main" id="{23413C9D-32A8-4475-92E1-327E029906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9282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6" name="Rectangle 35">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8" name="Rectangle 37">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0" name="Group 3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1" name="Straight Connector 40">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49" name="Rectangle 48">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D66D9B4E-A95B-4E43-86F4-135F2AE78469}"/>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r>
              <a:rPr lang="en-US" sz="4400" dirty="0"/>
              <a:t>Build a Route </a:t>
            </a:r>
            <a:r>
              <a:rPr lang="en-US" sz="4400" dirty="0" err="1"/>
              <a:t>Optimisation</a:t>
            </a:r>
            <a:r>
              <a:rPr lang="en-US" sz="4400" dirty="0"/>
              <a:t> tool that uses AI to generate optimized routes for better traffic control and fuel efficiency in real time</a:t>
            </a:r>
            <a:r>
              <a:rPr lang="en-US" sz="5300" cap="all" dirty="0">
                <a:solidFill>
                  <a:schemeClr val="tx1"/>
                </a:solidFill>
              </a:rPr>
              <a:t>.</a:t>
            </a:r>
          </a:p>
        </p:txBody>
      </p:sp>
      <p:sp>
        <p:nvSpPr>
          <p:cNvPr id="3" name="Content Placeholder 2">
            <a:extLst>
              <a:ext uri="{FF2B5EF4-FFF2-40B4-BE49-F238E27FC236}">
                <a16:creationId xmlns:a16="http://schemas.microsoft.com/office/drawing/2014/main" id="{9EDA32E4-F390-4269-AA0C-D105F1002E1A}"/>
              </a:ext>
            </a:extLst>
          </p:cNvPr>
          <p:cNvSpPr>
            <a:spLocks noGrp="1"/>
          </p:cNvSpPr>
          <p:nvPr>
            <p:ph type="body" idx="1"/>
          </p:nvPr>
        </p:nvSpPr>
        <p:spPr>
          <a:xfrm>
            <a:off x="8473440" y="1272800"/>
            <a:ext cx="2481307" cy="4312402"/>
          </a:xfrm>
        </p:spPr>
        <p:txBody>
          <a:bodyPr vert="horz" lIns="91440" tIns="45720" rIns="91440" bIns="45720" rtlCol="0" anchor="ctr">
            <a:normAutofit/>
          </a:bodyPr>
          <a:lstStyle/>
          <a:p>
            <a:pPr algn="l">
              <a:spcBef>
                <a:spcPts val="0"/>
              </a:spcBef>
              <a:spcAft>
                <a:spcPts val="600"/>
              </a:spcAft>
            </a:pPr>
            <a:r>
              <a:rPr lang="en-US" sz="2000" spc="80" dirty="0"/>
              <a:t>Problem Statement 7</a:t>
            </a:r>
          </a:p>
        </p:txBody>
      </p:sp>
      <p:cxnSp>
        <p:nvCxnSpPr>
          <p:cNvPr id="51" name="Straight Connector 50">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1472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0" name="Rectangle 19">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4F36962-A6AA-4869-B447-7074B72843BD}"/>
              </a:ext>
            </a:extLst>
          </p:cNvPr>
          <p:cNvSpPr>
            <a:spLocks noGrp="1"/>
          </p:cNvSpPr>
          <p:nvPr>
            <p:ph type="ctrTitle"/>
          </p:nvPr>
        </p:nvSpPr>
        <p:spPr>
          <a:xfrm>
            <a:off x="1241170" y="1922106"/>
            <a:ext cx="9732773" cy="3298366"/>
          </a:xfrm>
        </p:spPr>
        <p:txBody>
          <a:bodyPr>
            <a:normAutofit/>
          </a:bodyPr>
          <a:lstStyle/>
          <a:p>
            <a:r>
              <a:rPr lang="en-GB" sz="2100" dirty="0">
                <a:ea typeface="+mj-lt"/>
                <a:cs typeface="+mj-lt"/>
              </a:rPr>
              <a:t>In the fast-developing logistics and supply chain management fields, one of the critical problems in the decision-making system is that how to arrange a proper supply chain for a lot of destinations and suppliers and produce a detailed supply schedule under a set of constraints. Solutions to the multisource vehicle routing problem (MDVRP) help in solving this problem in case of transportation applications.</a:t>
            </a:r>
          </a:p>
          <a:p>
            <a:endParaRPr lang="en-GB" sz="2100" dirty="0"/>
          </a:p>
        </p:txBody>
      </p:sp>
      <p:sp>
        <p:nvSpPr>
          <p:cNvPr id="22" name="Rectangle 21">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192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90FEB60-60B5-4B5B-A03A-0E4341C27F43}"/>
              </a:ext>
            </a:extLst>
          </p:cNvPr>
          <p:cNvPicPr>
            <a:picLocks noChangeAspect="1"/>
          </p:cNvPicPr>
          <p:nvPr/>
        </p:nvPicPr>
        <p:blipFill rotWithShape="1">
          <a:blip r:embed="rId2"/>
          <a:srcRect t="16954" r="-1" b="-1"/>
          <a:stretch/>
        </p:blipFill>
        <p:spPr>
          <a:xfrm>
            <a:off x="3048" y="10"/>
            <a:ext cx="12188952" cy="6857990"/>
          </a:xfrm>
          <a:prstGeom prst="rect">
            <a:avLst/>
          </a:prstGeom>
        </p:spPr>
      </p:pic>
      <p:sp>
        <p:nvSpPr>
          <p:cNvPr id="9" name="Rectangle 8">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3" name="Content Placeholder 2">
            <a:extLst>
              <a:ext uri="{FF2B5EF4-FFF2-40B4-BE49-F238E27FC236}">
                <a16:creationId xmlns:a16="http://schemas.microsoft.com/office/drawing/2014/main" id="{E543BA59-287A-472A-AF19-16BBCF59DA11}"/>
              </a:ext>
            </a:extLst>
          </p:cNvPr>
          <p:cNvSpPr>
            <a:spLocks noGrp="1"/>
          </p:cNvSpPr>
          <p:nvPr>
            <p:ph idx="1"/>
          </p:nvPr>
        </p:nvSpPr>
        <p:spPr>
          <a:xfrm>
            <a:off x="6289286" y="1597734"/>
            <a:ext cx="4633415" cy="4320310"/>
          </a:xfrm>
        </p:spPr>
        <p:txBody>
          <a:bodyPr vert="horz" lIns="91440" tIns="45720" rIns="91440" bIns="45720" rtlCol="0" anchor="t">
            <a:noAutofit/>
          </a:bodyPr>
          <a:lstStyle/>
          <a:p>
            <a:pPr marL="0" indent="0">
              <a:buNone/>
            </a:pPr>
            <a:r>
              <a:rPr lang="en-US" sz="2500" dirty="0">
                <a:ea typeface="+mn-lt"/>
                <a:cs typeface="+mn-lt"/>
              </a:rPr>
              <a:t>For the locations of sources (pins) and destinations (circles) the MDVRP requires the assignment of destination to sources and the vehicle routing for visiting them. Each vehicle originates from one source, serves the destinations assigned to that source, and returns to the same source. </a:t>
            </a:r>
            <a:endParaRPr lang="en-GB" sz="2500">
              <a:ea typeface="+mn-lt"/>
              <a:cs typeface="+mn-lt"/>
            </a:endParaRPr>
          </a:p>
          <a:p>
            <a:endParaRPr lang="en-GB" sz="2500" dirty="0"/>
          </a:p>
        </p:txBody>
      </p:sp>
    </p:spTree>
    <p:extLst>
      <p:ext uri="{BB962C8B-B14F-4D97-AF65-F5344CB8AC3E}">
        <p14:creationId xmlns:p14="http://schemas.microsoft.com/office/powerpoint/2010/main" val="23223455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6" name="Picture 6" descr="A close up of a logo&#10;&#10;Description generated with high confidence">
            <a:extLst>
              <a:ext uri="{FF2B5EF4-FFF2-40B4-BE49-F238E27FC236}">
                <a16:creationId xmlns:a16="http://schemas.microsoft.com/office/drawing/2014/main" id="{4A3B1E82-59B6-4795-9C91-76AAF5E8D4CD}"/>
              </a:ext>
            </a:extLst>
          </p:cNvPr>
          <p:cNvPicPr>
            <a:picLocks noChangeAspect="1"/>
          </p:cNvPicPr>
          <p:nvPr/>
        </p:nvPicPr>
        <p:blipFill>
          <a:blip r:embed="rId2"/>
          <a:stretch>
            <a:fillRect/>
          </a:stretch>
        </p:blipFill>
        <p:spPr>
          <a:xfrm>
            <a:off x="1205256" y="1909584"/>
            <a:ext cx="4414438" cy="3056997"/>
          </a:xfrm>
          <a:prstGeom prst="rect">
            <a:avLst/>
          </a:prstGeom>
        </p:spPr>
      </p:pic>
      <p:sp>
        <p:nvSpPr>
          <p:cNvPr id="3" name="Content Placeholder 2">
            <a:extLst>
              <a:ext uri="{FF2B5EF4-FFF2-40B4-BE49-F238E27FC236}">
                <a16:creationId xmlns:a16="http://schemas.microsoft.com/office/drawing/2014/main" id="{919D3E9A-9258-4AC4-800C-1AAE2724F708}"/>
              </a:ext>
            </a:extLst>
          </p:cNvPr>
          <p:cNvSpPr>
            <a:spLocks noGrp="1"/>
          </p:cNvSpPr>
          <p:nvPr>
            <p:ph idx="1"/>
          </p:nvPr>
        </p:nvSpPr>
        <p:spPr>
          <a:xfrm>
            <a:off x="6579450" y="2189669"/>
            <a:ext cx="4957554" cy="3821558"/>
          </a:xfrm>
        </p:spPr>
        <p:txBody>
          <a:bodyPr vert="horz" lIns="91440" tIns="45720" rIns="91440" bIns="45720" rtlCol="0" anchor="t">
            <a:normAutofit/>
          </a:bodyPr>
          <a:lstStyle/>
          <a:p>
            <a:pPr marL="0" indent="0">
              <a:buNone/>
            </a:pPr>
            <a:r>
              <a:rPr lang="en-GB" sz="2300" dirty="0">
                <a:ea typeface="+mn-lt"/>
                <a:cs typeface="+mn-lt"/>
              </a:rPr>
              <a:t>The objective of the MDVRP is to serve all destinations while minimizing the total travel distance (hence cost) under the constraint that the total demands of served destinations cannot exceed the capacity of the vehicle for each route.</a:t>
            </a:r>
            <a:endParaRPr lang="en-GB" sz="2300"/>
          </a:p>
        </p:txBody>
      </p:sp>
    </p:spTree>
    <p:extLst>
      <p:ext uri="{BB962C8B-B14F-4D97-AF65-F5344CB8AC3E}">
        <p14:creationId xmlns:p14="http://schemas.microsoft.com/office/powerpoint/2010/main" val="159965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map&#10;&#10;Description generated with high confidence">
            <a:extLst>
              <a:ext uri="{FF2B5EF4-FFF2-40B4-BE49-F238E27FC236}">
                <a16:creationId xmlns:a16="http://schemas.microsoft.com/office/drawing/2014/main" id="{19685FA5-EB25-4DB0-BB45-D4D69212A3C8}"/>
              </a:ext>
            </a:extLst>
          </p:cNvPr>
          <p:cNvPicPr>
            <a:picLocks noChangeAspect="1"/>
          </p:cNvPicPr>
          <p:nvPr/>
        </p:nvPicPr>
        <p:blipFill rotWithShape="1">
          <a:blip r:embed="rId2">
            <a:alphaModFix amt="35000"/>
          </a:blip>
          <a:srcRect t="17883"/>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16F40C3F-C2A2-47AD-B2D9-B466463D90D2}"/>
              </a:ext>
            </a:extLst>
          </p:cNvPr>
          <p:cNvSpPr>
            <a:spLocks noGrp="1"/>
          </p:cNvSpPr>
          <p:nvPr>
            <p:ph idx="1"/>
          </p:nvPr>
        </p:nvSpPr>
        <p:spPr>
          <a:xfrm>
            <a:off x="1066800" y="1499870"/>
            <a:ext cx="10058400" cy="4452874"/>
          </a:xfrm>
        </p:spPr>
        <p:txBody>
          <a:bodyPr vert="horz" lIns="91440" tIns="45720" rIns="91440" bIns="45720" rtlCol="0" anchor="t">
            <a:normAutofit/>
          </a:bodyPr>
          <a:lstStyle/>
          <a:p>
            <a:pPr marL="0" indent="0">
              <a:buNone/>
            </a:pPr>
            <a:r>
              <a:rPr lang="en-GB" sz="2400" dirty="0">
                <a:ea typeface="+mn-lt"/>
                <a:cs typeface="+mn-lt"/>
              </a:rPr>
              <a:t>This project uses a heuristic algorithm to solve this problem. The proposed algorithm consists of four phases:</a:t>
            </a:r>
            <a:endParaRPr lang="en-GB" sz="2400"/>
          </a:p>
          <a:p>
            <a:r>
              <a:rPr lang="en-GB" sz="2400" dirty="0">
                <a:ea typeface="+mn-lt"/>
                <a:cs typeface="+mn-lt"/>
              </a:rPr>
              <a:t>Phase 1: Find the destination nodes which will be catered by each source node using a modified k-means clustering algorithm.</a:t>
            </a:r>
            <a:endParaRPr lang="en-GB" sz="2400"/>
          </a:p>
          <a:p>
            <a:r>
              <a:rPr lang="en-GB" sz="2400" dirty="0">
                <a:ea typeface="+mn-lt"/>
                <a:cs typeface="+mn-lt"/>
              </a:rPr>
              <a:t>Phase 2: Do preliminary analysis on the points for determining the type and number of the vehicles for given constraints.</a:t>
            </a:r>
            <a:endParaRPr lang="en-GB" sz="2400"/>
          </a:p>
          <a:p>
            <a:r>
              <a:rPr lang="en-GB" sz="2400" dirty="0">
                <a:ea typeface="+mn-lt"/>
                <a:cs typeface="+mn-lt"/>
              </a:rPr>
              <a:t>Phase 3: Assign the vehicle to the subsets of the destination points using K-means while minimizing the fuel cost.</a:t>
            </a:r>
            <a:endParaRPr lang="en-GB" sz="2400"/>
          </a:p>
          <a:p>
            <a:r>
              <a:rPr lang="en-GB" sz="2400" dirty="0">
                <a:ea typeface="+mn-lt"/>
                <a:cs typeface="+mn-lt"/>
              </a:rPr>
              <a:t>Phase 4: Optimize the routing for the allotted locations using </a:t>
            </a:r>
            <a:r>
              <a:rPr lang="en-GB" sz="2400" i="1" dirty="0">
                <a:ea typeface="+mn-lt"/>
                <a:cs typeface="+mn-lt"/>
              </a:rPr>
              <a:t>Travelling Salesman</a:t>
            </a:r>
            <a:r>
              <a:rPr lang="en-GB" sz="2400" dirty="0">
                <a:ea typeface="+mn-lt"/>
                <a:cs typeface="+mn-lt"/>
              </a:rPr>
              <a:t> optimization) for each vehicle.</a:t>
            </a:r>
            <a:endParaRPr lang="en-GB" sz="2400"/>
          </a:p>
        </p:txBody>
      </p:sp>
      <p:sp>
        <p:nvSpPr>
          <p:cNvPr id="11" name="Rectangle 1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259093933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map&#10;&#10;Description generated with high confidence">
            <a:extLst>
              <a:ext uri="{FF2B5EF4-FFF2-40B4-BE49-F238E27FC236}">
                <a16:creationId xmlns:a16="http://schemas.microsoft.com/office/drawing/2014/main" id="{186A1819-D54A-45D3-A59C-5D0C293B20E2}"/>
              </a:ext>
            </a:extLst>
          </p:cNvPr>
          <p:cNvPicPr>
            <a:picLocks noChangeAspect="1"/>
          </p:cNvPicPr>
          <p:nvPr/>
        </p:nvPicPr>
        <p:blipFill rotWithShape="1">
          <a:blip r:embed="rId2">
            <a:alphaModFix/>
          </a:blip>
          <a:srcRect t="12072" b="670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BCFF10A9-48A8-49DE-BCC0-36CD4D61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9" y="1267730"/>
            <a:ext cx="9576262" cy="43079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9E6EC7A-73F0-4AA6-8CCE-7492D8F65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8" y="1267730"/>
            <a:ext cx="9576262" cy="4307950"/>
          </a:xfrm>
          <a:prstGeom prst="rect">
            <a:avLst/>
          </a:prstGeom>
          <a:solidFill>
            <a:srgbClr val="D46C3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692985AB-F200-4FD5-B88B-86A23DF9156C}"/>
              </a:ext>
            </a:extLst>
          </p:cNvPr>
          <p:cNvSpPr>
            <a:spLocks noGrp="1"/>
          </p:cNvSpPr>
          <p:nvPr>
            <p:ph type="ctrTitle"/>
          </p:nvPr>
        </p:nvSpPr>
        <p:spPr>
          <a:xfrm>
            <a:off x="1769532" y="2091263"/>
            <a:ext cx="8652938" cy="2461504"/>
          </a:xfrm>
        </p:spPr>
        <p:txBody>
          <a:bodyPr>
            <a:normAutofit/>
          </a:bodyPr>
          <a:lstStyle/>
          <a:p>
            <a:r>
              <a:rPr lang="en-GB" sz="5800">
                <a:ea typeface="+mj-lt"/>
                <a:cs typeface="+mj-lt"/>
              </a:rPr>
              <a:t>The data used is synthetic and a considerable effort was put to achieve faithful results.</a:t>
            </a:r>
            <a:endParaRPr lang="en-US" sz="5800"/>
          </a:p>
        </p:txBody>
      </p:sp>
      <p:sp>
        <p:nvSpPr>
          <p:cNvPr id="26" name="Rectangle 25">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01338076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9" name="Rectangle 8">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rgbClr val="46B1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A6CA1B-564D-4BD7-9CFB-1D2615C40AEB}"/>
              </a:ext>
            </a:extLst>
          </p:cNvPr>
          <p:cNvSpPr>
            <a:spLocks noGrp="1"/>
          </p:cNvSpPr>
          <p:nvPr>
            <p:ph type="ctrTitle" idx="4294967295"/>
          </p:nvPr>
        </p:nvSpPr>
        <p:spPr>
          <a:xfrm>
            <a:off x="-95250" y="905639"/>
            <a:ext cx="12430125" cy="2526738"/>
          </a:xfrm>
        </p:spPr>
        <p:txBody>
          <a:bodyPr vert="horz" lIns="91440" tIns="45720" rIns="91440" bIns="45720" rtlCol="0" anchor="b">
            <a:normAutofit fontScale="90000"/>
          </a:bodyPr>
          <a:lstStyle/>
          <a:p>
            <a:pPr algn="ctr">
              <a:lnSpc>
                <a:spcPct val="90000"/>
              </a:lnSpc>
            </a:pPr>
            <a:r>
              <a:rPr lang="en-US" sz="4200" dirty="0">
                <a:solidFill>
                  <a:schemeClr val="bg1"/>
                </a:solidFill>
                <a:latin typeface="Arial"/>
                <a:cs typeface="Arial"/>
              </a:rPr>
              <a:t>We experimented with multiple existing approaches to VRP, including genetic algorithms and recursive-DBSCAN. However, we found the modified K-means strategy to be most performant when scaled to large data. </a:t>
            </a:r>
          </a:p>
        </p:txBody>
      </p:sp>
      <p:sp>
        <p:nvSpPr>
          <p:cNvPr id="13" name="Rectangle 6">
            <a:extLst>
              <a:ext uri="{FF2B5EF4-FFF2-40B4-BE49-F238E27FC236}">
                <a16:creationId xmlns:a16="http://schemas.microsoft.com/office/drawing/2014/main" id="{08FD86A2-82CE-48F4-B78A-8B9CA7BA2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197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1">
            <a:extLst>
              <a:ext uri="{FF2B5EF4-FFF2-40B4-BE49-F238E27FC236}">
                <a16:creationId xmlns:a16="http://schemas.microsoft.com/office/drawing/2014/main" id="{5E0D0E5A-6E97-46A9-AF74-EAEA1E04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9417" y="6756322"/>
            <a:ext cx="5657849" cy="101678"/>
          </a:xfrm>
          <a:custGeom>
            <a:avLst/>
            <a:gdLst>
              <a:gd name="connsiteX0" fmla="*/ 0 w 2374107"/>
              <a:gd name="connsiteY0" fmla="*/ 0 h 45719"/>
              <a:gd name="connsiteX1" fmla="*/ 2374107 w 2374107"/>
              <a:gd name="connsiteY1" fmla="*/ 0 h 45719"/>
              <a:gd name="connsiteX2" fmla="*/ 2374107 w 2374107"/>
              <a:gd name="connsiteY2" fmla="*/ 45719 h 45719"/>
              <a:gd name="connsiteX3" fmla="*/ 0 w 2374107"/>
              <a:gd name="connsiteY3" fmla="*/ 45719 h 45719"/>
              <a:gd name="connsiteX4" fmla="*/ 0 w 2374107"/>
              <a:gd name="connsiteY4" fmla="*/ 0 h 45719"/>
              <a:gd name="connsiteX0" fmla="*/ 0 w 2430067"/>
              <a:gd name="connsiteY0" fmla="*/ 0 h 64769"/>
              <a:gd name="connsiteX1" fmla="*/ 2430067 w 2430067"/>
              <a:gd name="connsiteY1" fmla="*/ 19050 h 64769"/>
              <a:gd name="connsiteX2" fmla="*/ 2430067 w 2430067"/>
              <a:gd name="connsiteY2" fmla="*/ 64769 h 64769"/>
              <a:gd name="connsiteX3" fmla="*/ 55960 w 2430067"/>
              <a:gd name="connsiteY3" fmla="*/ 64769 h 64769"/>
              <a:gd name="connsiteX4" fmla="*/ 0 w 2430067"/>
              <a:gd name="connsiteY4" fmla="*/ 0 h 64769"/>
              <a:gd name="connsiteX0" fmla="*/ 0 w 2431088"/>
              <a:gd name="connsiteY0" fmla="*/ 0 h 94534"/>
              <a:gd name="connsiteX1" fmla="*/ 2431088 w 2431088"/>
              <a:gd name="connsiteY1" fmla="*/ 48815 h 94534"/>
              <a:gd name="connsiteX2" fmla="*/ 2431088 w 2431088"/>
              <a:gd name="connsiteY2" fmla="*/ 94534 h 94534"/>
              <a:gd name="connsiteX3" fmla="*/ 56981 w 2431088"/>
              <a:gd name="connsiteY3" fmla="*/ 94534 h 94534"/>
              <a:gd name="connsiteX4" fmla="*/ 0 w 2431088"/>
              <a:gd name="connsiteY4" fmla="*/ 0 h 94534"/>
              <a:gd name="connsiteX0" fmla="*/ 0 w 2425473"/>
              <a:gd name="connsiteY0" fmla="*/ 0 h 101678"/>
              <a:gd name="connsiteX1" fmla="*/ 2425473 w 2425473"/>
              <a:gd name="connsiteY1" fmla="*/ 55959 h 101678"/>
              <a:gd name="connsiteX2" fmla="*/ 2425473 w 2425473"/>
              <a:gd name="connsiteY2" fmla="*/ 101678 h 101678"/>
              <a:gd name="connsiteX3" fmla="*/ 51366 w 2425473"/>
              <a:gd name="connsiteY3" fmla="*/ 101678 h 101678"/>
              <a:gd name="connsiteX4" fmla="*/ 0 w 2425473"/>
              <a:gd name="connsiteY4" fmla="*/ 0 h 1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473" h="101678">
                <a:moveTo>
                  <a:pt x="0" y="0"/>
                </a:moveTo>
                <a:lnTo>
                  <a:pt x="2425473" y="55959"/>
                </a:lnTo>
                <a:lnTo>
                  <a:pt x="2425473" y="101678"/>
                </a:lnTo>
                <a:lnTo>
                  <a:pt x="51366" y="10167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2">
            <a:extLst>
              <a:ext uri="{FF2B5EF4-FFF2-40B4-BE49-F238E27FC236}">
                <a16:creationId xmlns:a16="http://schemas.microsoft.com/office/drawing/2014/main" id="{E197A7FD-CD8D-4609-AE35-64C89063E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8697" y="6809135"/>
            <a:ext cx="160496" cy="48864"/>
          </a:xfrm>
          <a:custGeom>
            <a:avLst/>
            <a:gdLst>
              <a:gd name="connsiteX0" fmla="*/ 0 w 91440"/>
              <a:gd name="connsiteY0" fmla="*/ 0 h 27432"/>
              <a:gd name="connsiteX1" fmla="*/ 91440 w 91440"/>
              <a:gd name="connsiteY1" fmla="*/ 0 h 27432"/>
              <a:gd name="connsiteX2" fmla="*/ 91440 w 91440"/>
              <a:gd name="connsiteY2" fmla="*/ 27432 h 27432"/>
              <a:gd name="connsiteX3" fmla="*/ 0 w 91440"/>
              <a:gd name="connsiteY3" fmla="*/ 27432 h 27432"/>
              <a:gd name="connsiteX4" fmla="*/ 0 w 91440"/>
              <a:gd name="connsiteY4" fmla="*/ 0 h 27432"/>
              <a:gd name="connsiteX0" fmla="*/ 0 w 128350"/>
              <a:gd name="connsiteY0" fmla="*/ 0 h 36957"/>
              <a:gd name="connsiteX1" fmla="*/ 128350 w 128350"/>
              <a:gd name="connsiteY1" fmla="*/ 9525 h 36957"/>
              <a:gd name="connsiteX2" fmla="*/ 128350 w 128350"/>
              <a:gd name="connsiteY2" fmla="*/ 36957 h 36957"/>
              <a:gd name="connsiteX3" fmla="*/ 36910 w 128350"/>
              <a:gd name="connsiteY3" fmla="*/ 36957 h 36957"/>
              <a:gd name="connsiteX4" fmla="*/ 0 w 128350"/>
              <a:gd name="connsiteY4" fmla="*/ 0 h 36957"/>
              <a:gd name="connsiteX0" fmla="*/ 0 w 128350"/>
              <a:gd name="connsiteY0" fmla="*/ 0 h 36957"/>
              <a:gd name="connsiteX1" fmla="*/ 83106 w 128350"/>
              <a:gd name="connsiteY1" fmla="*/ 11906 h 36957"/>
              <a:gd name="connsiteX2" fmla="*/ 128350 w 128350"/>
              <a:gd name="connsiteY2" fmla="*/ 36957 h 36957"/>
              <a:gd name="connsiteX3" fmla="*/ 36910 w 128350"/>
              <a:gd name="connsiteY3" fmla="*/ 36957 h 36957"/>
              <a:gd name="connsiteX4" fmla="*/ 0 w 128350"/>
              <a:gd name="connsiteY4" fmla="*/ 0 h 36957"/>
              <a:gd name="connsiteX0" fmla="*/ 0 w 162878"/>
              <a:gd name="connsiteY0" fmla="*/ 0 h 44101"/>
              <a:gd name="connsiteX1" fmla="*/ 117634 w 162878"/>
              <a:gd name="connsiteY1" fmla="*/ 19050 h 44101"/>
              <a:gd name="connsiteX2" fmla="*/ 162878 w 162878"/>
              <a:gd name="connsiteY2" fmla="*/ 44101 h 44101"/>
              <a:gd name="connsiteX3" fmla="*/ 71438 w 162878"/>
              <a:gd name="connsiteY3" fmla="*/ 44101 h 44101"/>
              <a:gd name="connsiteX4" fmla="*/ 0 w 162878"/>
              <a:gd name="connsiteY4" fmla="*/ 0 h 44101"/>
              <a:gd name="connsiteX0" fmla="*/ 0 w 160496"/>
              <a:gd name="connsiteY0" fmla="*/ 0 h 48864"/>
              <a:gd name="connsiteX1" fmla="*/ 115252 w 160496"/>
              <a:gd name="connsiteY1" fmla="*/ 23813 h 48864"/>
              <a:gd name="connsiteX2" fmla="*/ 160496 w 160496"/>
              <a:gd name="connsiteY2" fmla="*/ 48864 h 48864"/>
              <a:gd name="connsiteX3" fmla="*/ 69056 w 160496"/>
              <a:gd name="connsiteY3" fmla="*/ 48864 h 48864"/>
              <a:gd name="connsiteX4" fmla="*/ 0 w 160496"/>
              <a:gd name="connsiteY4" fmla="*/ 0 h 48864"/>
              <a:gd name="connsiteX0" fmla="*/ 0 w 160496"/>
              <a:gd name="connsiteY0" fmla="*/ 0 h 48864"/>
              <a:gd name="connsiteX1" fmla="*/ 115252 w 160496"/>
              <a:gd name="connsiteY1" fmla="*/ 23813 h 48864"/>
              <a:gd name="connsiteX2" fmla="*/ 160496 w 160496"/>
              <a:gd name="connsiteY2" fmla="*/ 48864 h 48864"/>
              <a:gd name="connsiteX3" fmla="*/ 61912 w 160496"/>
              <a:gd name="connsiteY3" fmla="*/ 48864 h 48864"/>
              <a:gd name="connsiteX4" fmla="*/ 0 w 160496"/>
              <a:gd name="connsiteY4" fmla="*/ 0 h 4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96" h="48864">
                <a:moveTo>
                  <a:pt x="0" y="0"/>
                </a:moveTo>
                <a:lnTo>
                  <a:pt x="115252" y="23813"/>
                </a:lnTo>
                <a:lnTo>
                  <a:pt x="160496" y="48864"/>
                </a:lnTo>
                <a:lnTo>
                  <a:pt x="61912" y="4886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rgbClr val="46B195"/>
          </a:solidFill>
          <a:ln w="9525" cap="flat">
            <a:noFill/>
            <a:prstDash val="solid"/>
            <a:miter/>
          </a:ln>
        </p:spPr>
        <p:txBody>
          <a:bodyPr rtlCol="0" anchor="ctr"/>
          <a:lstStyle/>
          <a:p>
            <a:endParaRPr lang="en-US"/>
          </a:p>
        </p:txBody>
      </p:sp>
      <p:sp>
        <p:nvSpPr>
          <p:cNvPr id="2" name="TextBox 1">
            <a:extLst>
              <a:ext uri="{FF2B5EF4-FFF2-40B4-BE49-F238E27FC236}">
                <a16:creationId xmlns:a16="http://schemas.microsoft.com/office/drawing/2014/main" id="{4FD51D86-C809-448F-B9C9-7E8E02682E37}"/>
              </a:ext>
            </a:extLst>
          </p:cNvPr>
          <p:cNvSpPr txBox="1"/>
          <p:nvPr/>
        </p:nvSpPr>
        <p:spPr>
          <a:xfrm>
            <a:off x="2558716" y="955309"/>
            <a:ext cx="7074568" cy="289897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ctr">
              <a:lnSpc>
                <a:spcPct val="90000"/>
              </a:lnSpc>
              <a:spcBef>
                <a:spcPct val="0"/>
              </a:spcBef>
              <a:spcAft>
                <a:spcPts val="600"/>
              </a:spcAft>
            </a:pPr>
            <a:r>
              <a:rPr lang="en-US" sz="4800" dirty="0">
                <a:solidFill>
                  <a:schemeClr val="bg1"/>
                </a:solidFill>
                <a:latin typeface="Segue"/>
                <a:ea typeface="+mj-ea"/>
                <a:cs typeface="+mj-cs"/>
              </a:rPr>
              <a:t>The modified K-means clustering algorithm is biased towards frugality because the problem statement had minimal time constraints.</a:t>
            </a:r>
          </a:p>
        </p:txBody>
      </p:sp>
      <p:sp>
        <p:nvSpPr>
          <p:cNvPr id="23" name="Rectangle 6">
            <a:extLst>
              <a:ext uri="{FF2B5EF4-FFF2-40B4-BE49-F238E27FC236}">
                <a16:creationId xmlns:a16="http://schemas.microsoft.com/office/drawing/2014/main" id="{C0B64B74-19BE-47D9-8BB8-7081BF0E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42987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ketchyVTI">
  <a:themeElements>
    <a:clrScheme name="AnalogousFromRegularSeedRightStep">
      <a:dk1>
        <a:srgbClr val="000000"/>
      </a:dk1>
      <a:lt1>
        <a:srgbClr val="FFFFFF"/>
      </a:lt1>
      <a:dk2>
        <a:srgbClr val="243141"/>
      </a:dk2>
      <a:lt2>
        <a:srgbClr val="E8E2E4"/>
      </a:lt2>
      <a:accent1>
        <a:srgbClr val="46B195"/>
      </a:accent1>
      <a:accent2>
        <a:srgbClr val="3B9FB1"/>
      </a:accent2>
      <a:accent3>
        <a:srgbClr val="4D80C3"/>
      </a:accent3>
      <a:accent4>
        <a:srgbClr val="5052BA"/>
      </a:accent4>
      <a:accent5>
        <a:srgbClr val="7C4DC3"/>
      </a:accent5>
      <a:accent6>
        <a:srgbClr val="9C3BB1"/>
      </a:accent6>
      <a:hlink>
        <a:srgbClr val="C55371"/>
      </a:hlink>
      <a:folHlink>
        <a:srgbClr val="7F7F7F"/>
      </a:folHlink>
    </a:clrScheme>
    <a:fontScheme name="Sketchy_SerifHand">
      <a:majorFont>
        <a:latin typeface="The Serif Hand Black"/>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SavonVTI">
  <a:themeElements>
    <a:clrScheme name="AnalogousFromDarkSeedLeftStep">
      <a:dk1>
        <a:srgbClr val="000000"/>
      </a:dk1>
      <a:lt1>
        <a:srgbClr val="FFFFFF"/>
      </a:lt1>
      <a:dk2>
        <a:srgbClr val="412434"/>
      </a:dk2>
      <a:lt2>
        <a:srgbClr val="E2E6E8"/>
      </a:lt2>
      <a:accent1>
        <a:srgbClr val="D46C3B"/>
      </a:accent1>
      <a:accent2>
        <a:srgbClr val="C32A39"/>
      </a:accent2>
      <a:accent3>
        <a:srgbClr val="D43B8B"/>
      </a:accent3>
      <a:accent4>
        <a:srgbClr val="C32AB9"/>
      </a:accent4>
      <a:accent5>
        <a:srgbClr val="9F3BD4"/>
      </a:accent5>
      <a:accent6>
        <a:srgbClr val="6040C9"/>
      </a:accent6>
      <a:hlink>
        <a:srgbClr val="AE4EC4"/>
      </a:hlink>
      <a:folHlink>
        <a:srgbClr val="7F7F7F"/>
      </a:folHlink>
    </a:clrScheme>
    <a:fontScheme name="Savon">
      <a:maj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emplate>office theme</Template>
  <TotalTime>8</TotalTime>
  <Words>447</Words>
  <Application>Microsoft Office PowerPoint</Application>
  <PresentationFormat>Widescreen</PresentationFormat>
  <Paragraphs>26</Paragraphs>
  <Slides>12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Calibri Light</vt:lpstr>
      <vt:lpstr>Consolas</vt:lpstr>
      <vt:lpstr>Garamond</vt:lpstr>
      <vt:lpstr>Gill Sans MT</vt:lpstr>
      <vt:lpstr>Segue</vt:lpstr>
      <vt:lpstr>The Hand</vt:lpstr>
      <vt:lpstr>The Serif Hand Black</vt:lpstr>
      <vt:lpstr>SketchyVTI</vt:lpstr>
      <vt:lpstr>SavonVTI</vt:lpstr>
      <vt:lpstr>QuantumX24 HACKATHON</vt:lpstr>
      <vt:lpstr>Build a Route Optimisation tool that uses AI to generate optimized routes for better traffic control and fuel efficiency in real time.</vt:lpstr>
      <vt:lpstr>In the fast-developing logistics and supply chain management fields, one of the critical problems in the decision-making system is that how to arrange a proper supply chain for a lot of destinations and suppliers and produce a detailed supply schedule under a set of constraints. Solutions to the multisource vehicle routing problem (MDVRP) help in solving this problem in case of transportation applications. </vt:lpstr>
      <vt:lpstr>PowerPoint Presentation</vt:lpstr>
      <vt:lpstr>PowerPoint Presentation</vt:lpstr>
      <vt:lpstr>PowerPoint Presentation</vt:lpstr>
      <vt:lpstr>The data used is synthetic and a considerable effort was put to achieve faithful results.</vt:lpstr>
      <vt:lpstr>We experimented with multiple existing approaches to VRP, including genetic algorithms and recursive-DBSCAN. However, we found the modified K-means strategy to be most performant when scaled to large data. </vt:lpstr>
      <vt:lpstr>PowerPoint Presentation</vt:lpstr>
      <vt:lpstr>However, we found our strategy to be most performant when scaled to large datapoints. One of the primary reasons is the relative simplicity and the speed of execution, which allows greater flexibility during the implementation.</vt:lpstr>
      <vt:lpstr>Primary tools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Yashas D</dc:creator>
  <cp:lastModifiedBy>Yashas D</cp:lastModifiedBy>
  <cp:revision>316</cp:revision>
  <dcterms:created xsi:type="dcterms:W3CDTF">2020-04-01T18:37:39Z</dcterms:created>
  <dcterms:modified xsi:type="dcterms:W3CDTF">2024-08-10T17:41:56Z</dcterms:modified>
</cp:coreProperties>
</file>